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76"/>
  </p:notesMasterIdLst>
  <p:sldIdLst>
    <p:sldId id="256" r:id="rId2"/>
    <p:sldId id="257" r:id="rId3"/>
    <p:sldId id="258" r:id="rId4"/>
    <p:sldId id="266" r:id="rId5"/>
    <p:sldId id="259" r:id="rId6"/>
    <p:sldId id="323" r:id="rId7"/>
    <p:sldId id="261" r:id="rId8"/>
    <p:sldId id="262" r:id="rId9"/>
    <p:sldId id="263" r:id="rId10"/>
    <p:sldId id="264" r:id="rId11"/>
    <p:sldId id="265" r:id="rId12"/>
    <p:sldId id="324" r:id="rId13"/>
    <p:sldId id="269" r:id="rId14"/>
    <p:sldId id="325" r:id="rId15"/>
    <p:sldId id="326" r:id="rId16"/>
    <p:sldId id="268" r:id="rId17"/>
    <p:sldId id="327" r:id="rId18"/>
    <p:sldId id="328" r:id="rId19"/>
    <p:sldId id="329" r:id="rId20"/>
    <p:sldId id="330" r:id="rId21"/>
    <p:sldId id="270" r:id="rId22"/>
    <p:sldId id="26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omfortaa" panose="020B0604020202020204" charset="0"/>
      <p:regular r:id="rId81"/>
      <p:bold r:id="rId82"/>
    </p:embeddedFont>
    <p:embeddedFont>
      <p:font typeface="Open Sans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eb3c370b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eb3c370b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4eaba37d_2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4eaba37d_2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4eaba3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4eaba3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4eaba37d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4eaba37d_2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eaba37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4eaba37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315b693c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315b693c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315b693c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315b693c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4eaba37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4eaba37d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4eaba37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4eaba37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4eaba37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4eaba37d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2012a5b7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2012a5b7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634bbe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634bbe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634bbe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634bbe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634bbe1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634bbe1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634bbe1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634bbe1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634bbe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634bbe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6ffe9d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6ffe9d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6ffe9d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6ffe9d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6ffe9d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6ffe9d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6ffe9d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6ffe9d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6ffe9d2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6ffe9d2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4eaba37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4eaba37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634bbe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634bbe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6ffe9d2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6ffe9d2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6ffe9d2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6ffe9d2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6ffe9d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6ffe9d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6ffe9d2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6ffe9d2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6ffe9d2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6ffe9d2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315b693c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315b693c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6ffe9d2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6ffe9d2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eb3c370b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eb3c370b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eb3c370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2eb3c370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2012a5b7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2012a5b7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0228d1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70228d1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70228d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70228d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70228d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70228d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70228d1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70228d1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70228d1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70228d1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70228d1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670228d1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0228d15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70228d15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70228d1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70228d15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70228d15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70228d15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70228d15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70228d15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315b693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315b693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70228d15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70228d15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0228d1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70228d1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70228d15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70228d15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70228d15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70228d15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70228d1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70228d1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70228d1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70228d15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70228d15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670228d15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70228d15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70228d15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70228d15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70228d15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70228d15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670228d15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2012a5b7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2012a5b7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70228d1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70228d1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70228d15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70228d15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670228d1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670228d15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54f75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854f75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54f75a7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54f75a7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54f75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54f75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315b693c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315b693c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2012a5b7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2012a5b7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2012a5b7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2012a5b7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cxnSp>
      <p:sp>
        <p:nvSpPr>
          <p:cNvPr id="64" name="Google Shape;64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njaminlmoore.wordpress.com/tag/ggplot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falab.github.io/dsbook/getting-started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falab.github.io/dsbook/getting-started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dtmag.com/articles/2015/01/23/microsoft-buys-big-data-firm.asp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robinsongarci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jhu-data-science" TargetMode="External"/><Relationship Id="rId7" Type="http://schemas.openxmlformats.org/officeDocument/2006/relationships/hyperlink" Target="https://www.jstatsoft.org/inde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urnal.r-project.org/" TargetMode="External"/><Relationship Id="rId5" Type="http://schemas.openxmlformats.org/officeDocument/2006/relationships/hyperlink" Target="https://rafalab.github.io/dsbook/index.html" TargetMode="External"/><Relationship Id="rId4" Type="http://schemas.openxmlformats.org/officeDocument/2006/relationships/hyperlink" Target="http://r4ds.had.co.nz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09/01/07/technology/business-computing/07program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robin/introstatscon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ckoverflow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4ds.had.co.nz/explore-intro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3/ggplot2-cheatsheet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950" y="1412535"/>
            <a:ext cx="2967600" cy="22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Introducción al análisis estadístico en Ciencias Sociales con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803084"/>
            <a:ext cx="8178799" cy="3537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Comfortaa"/>
                <a:ea typeface="Comfortaa"/>
                <a:cs typeface="Comfortaa"/>
                <a:sym typeface="Comfortaa"/>
              </a:rPr>
              <a:t>Contenidos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Programación en R</a:t>
            </a:r>
            <a:endParaRPr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Introducción al lenguaje de 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Directrices básicas de comandos, software adicional y acceso a formación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" dirty="0">
                <a:solidFill>
                  <a:srgbClr val="000000"/>
                </a:solidFill>
              </a:rPr>
              <a:t>Paquetes básicos para la visualización y el análisis de datos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s-ES" dirty="0">
                <a:solidFill>
                  <a:srgbClr val="000000"/>
                </a:solidFill>
              </a:rPr>
              <a:t>Dinámicas de análisis descriptivo de datos: Importación, descriptivos y visualización de datos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99" y="307975"/>
            <a:ext cx="2651605" cy="4268700"/>
          </a:xfrm>
        </p:spPr>
        <p:txBody>
          <a:bodyPr/>
          <a:lstStyle/>
          <a:p>
            <a:pPr marL="114300" lvl="0">
              <a:buClr>
                <a:srgbClr val="FF0000"/>
              </a:buClr>
              <a:buSzPts val="1800"/>
            </a:pPr>
            <a:r>
              <a:rPr lang="es-ES" sz="2800" dirty="0"/>
              <a:t>¿Qué es R y por qué?</a:t>
            </a:r>
            <a:br>
              <a:rPr lang="es-ES" sz="2800" dirty="0"/>
            </a:br>
            <a:br>
              <a:rPr lang="es-ES" sz="2800" dirty="0"/>
            </a:br>
            <a:r>
              <a:rPr lang="es-ES" sz="1600" dirty="0">
                <a:solidFill>
                  <a:schemeClr val="accent1"/>
                </a:solidFill>
                <a:latin typeface="Comfortaa" panose="020B0604020202020204" charset="0"/>
              </a:rPr>
              <a:t>1.</a:t>
            </a:r>
            <a:r>
              <a:rPr lang="es-ES" sz="1600" b="0" dirty="0">
                <a:solidFill>
                  <a:schemeClr val="accent1"/>
                </a:solidFill>
                <a:latin typeface="Comfortaa" panose="020B0604020202020204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Por qué R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2. Un poco de historia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3. R y </a:t>
            </a:r>
            <a:r>
              <a:rPr lang="es-ES" sz="1600" dirty="0" err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RStudio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 Comandos básicos </a:t>
            </a: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s-ES" sz="16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</a:t>
            </a:r>
            <a:endParaRPr lang="es-ES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4BFF1E-0CBE-4422-AF67-A3260DDC4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8" t="7221" r="15473"/>
          <a:stretch/>
        </p:blipFill>
        <p:spPr>
          <a:xfrm>
            <a:off x="3056021" y="0"/>
            <a:ext cx="6087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Por qué 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356900" y="4568875"/>
            <a:ext cx="4475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 dirty="0">
                <a:solidFill>
                  <a:schemeClr val="hlink"/>
                </a:solidFill>
                <a:hlinkClick r:id="rId3"/>
              </a:rPr>
              <a:t>https://rafalab.github.io/dsbook/getting-started.html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AutoNum type="arabicPeriod"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Gratuito y abierto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AutoNum type="arabicPeriod"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Compatible con distintas plataformas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AutoNum type="arabicPeriod"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Reproducible (compartir y repetir funciones con distintos datos)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AutoNum type="arabicPeriod"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Universal y colaborativo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Open Sans"/>
              <a:buAutoNum type="arabicPeriod"/>
            </a:pPr>
            <a:r>
              <a:rPr lang="e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Flexible y en continuo crecimiento</a:t>
            </a:r>
            <a:endParaRPr sz="24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4685E04-F239-4674-9384-D6706E2A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1" y="3284886"/>
            <a:ext cx="8520600" cy="1885431"/>
          </a:xfrm>
        </p:spPr>
        <p:txBody>
          <a:bodyPr/>
          <a:lstStyle/>
          <a:p>
            <a:r>
              <a:rPr lang="es-ES" sz="4800" b="1" dirty="0">
                <a:latin typeface="Comfortaa" panose="020B0604020202020204" charset="0"/>
              </a:rPr>
              <a:t>Razones por las que vale la pena aprender R</a:t>
            </a:r>
          </a:p>
        </p:txBody>
      </p:sp>
      <p:pic>
        <p:nvPicPr>
          <p:cNvPr id="2050" name="Picture 2" descr="Image result for tufte">
            <a:extLst>
              <a:ext uri="{FF2B5EF4-FFF2-40B4-BE49-F238E27FC236}">
                <a16:creationId xmlns:a16="http://schemas.microsoft.com/office/drawing/2014/main" id="{92B970CF-071B-4387-B01C-297394B9B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650"/>
          <a:stretch/>
        </p:blipFill>
        <p:spPr bwMode="auto">
          <a:xfrm>
            <a:off x="0" y="0"/>
            <a:ext cx="9144000" cy="35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0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851D02D-39A0-4D3C-AF86-B1C6B51CF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45635"/>
              </p:ext>
            </p:extLst>
          </p:nvPr>
        </p:nvGraphicFramePr>
        <p:xfrm>
          <a:off x="304799" y="158044"/>
          <a:ext cx="8444090" cy="463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25454108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673622855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35551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89866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406072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863575"/>
                  </a:ext>
                </a:extLst>
              </a:tr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90992"/>
                  </a:ext>
                </a:extLst>
              </a:tr>
            </a:tbl>
          </a:graphicData>
        </a:graphic>
      </p:graphicFrame>
      <p:sp>
        <p:nvSpPr>
          <p:cNvPr id="9" name="Google Shape;69;p15">
            <a:extLst>
              <a:ext uri="{FF2B5EF4-FFF2-40B4-BE49-F238E27FC236}">
                <a16:creationId xmlns:a16="http://schemas.microsoft.com/office/drawing/2014/main" id="{CD265B62-B30C-4BD6-B915-3255C6DFF6D1}"/>
              </a:ext>
            </a:extLst>
          </p:cNvPr>
          <p:cNvSpPr txBox="1"/>
          <p:nvPr/>
        </p:nvSpPr>
        <p:spPr>
          <a:xfrm>
            <a:off x="4210758" y="4783366"/>
            <a:ext cx="4858611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" u="sng" dirty="0">
                <a:solidFill>
                  <a:schemeClr val="hlink"/>
                </a:solidFill>
                <a:hlinkClick r:id="rId2"/>
              </a:rPr>
              <a:t>https://rafalab.github.io/dsbook/getting-started.html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6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8657"/>
            <a:ext cx="4045811" cy="35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299280" y="882134"/>
            <a:ext cx="3476700" cy="275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accent4"/>
                </a:solidFill>
              </a:rPr>
              <a:t>Alternativas:</a:t>
            </a:r>
            <a:endParaRPr sz="2400" b="1"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SPSS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SAS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Stata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Arial" panose="020B0604020202020204" pitchFamily="34" charset="0"/>
              <a:buChar char="X"/>
            </a:pPr>
            <a:r>
              <a:rPr lang="es" sz="2400" dirty="0">
                <a:solidFill>
                  <a:srgbClr val="434343"/>
                </a:solidFill>
              </a:rPr>
              <a:t>MatLab</a:t>
            </a:r>
            <a:endParaRPr sz="2400" dirty="0">
              <a:solidFill>
                <a:srgbClr val="434343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8FF2E9-F507-4058-914E-0F359A203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63957"/>
              </p:ext>
            </p:extLst>
          </p:nvPr>
        </p:nvGraphicFramePr>
        <p:xfrm>
          <a:off x="345015" y="4053770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323675356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3258661350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Gratuito y abierto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3096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90F7F03-257F-4068-8CCA-3B9B564E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91066"/>
              </p:ext>
            </p:extLst>
          </p:nvPr>
        </p:nvGraphicFramePr>
        <p:xfrm>
          <a:off x="345017" y="4053775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2093464076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191451147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Compatible con distintas plataformas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161077"/>
                  </a:ext>
                </a:extLst>
              </a:tr>
            </a:tbl>
          </a:graphicData>
        </a:graphic>
      </p:graphicFrame>
      <p:pic>
        <p:nvPicPr>
          <p:cNvPr id="3074" name="Picture 2" descr="Image result for r spss sql stata">
            <a:extLst>
              <a:ext uri="{FF2B5EF4-FFF2-40B4-BE49-F238E27FC236}">
                <a16:creationId xmlns:a16="http://schemas.microsoft.com/office/drawing/2014/main" id="{8FD140A0-2BAC-47F6-A32A-13EFBF4B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0367"/>
            <a:ext cx="7292622" cy="38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09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0101FA-D15C-4240-8327-E7929E437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7469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237520071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97549918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Reproducible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286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D3A78BF-6EE1-4852-AA5F-320B39DE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24"/>
            <a:ext cx="9144000" cy="32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46A5C08-A99B-42A8-9096-38A15D98B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59152"/>
              </p:ext>
            </p:extLst>
          </p:nvPr>
        </p:nvGraphicFramePr>
        <p:xfrm>
          <a:off x="345017" y="4053774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4186647297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61297866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Universal y colaborativo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134846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0B65D292-6A06-4AA5-ADD3-ED23B8BE4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14"/>
          <a:stretch/>
        </p:blipFill>
        <p:spPr>
          <a:xfrm>
            <a:off x="0" y="-334"/>
            <a:ext cx="9144000" cy="39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4400" y="4023850"/>
            <a:ext cx="42576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Nicolás Robinson-Garcia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 b="1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http://nrobinsongarcia.com</a:t>
            </a:r>
            <a:endParaRPr sz="1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4400" y="1589550"/>
            <a:ext cx="4107600" cy="24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latin typeface="Open Sans"/>
                <a:ea typeface="Open Sans"/>
                <a:cs typeface="Open Sans"/>
                <a:sym typeface="Open Sans"/>
              </a:rPr>
              <a:t>Introducción al análisis estadístico en Ciencias Sociales con R</a:t>
            </a:r>
            <a:endParaRPr sz="30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Versión 2.0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Open Sans"/>
                <a:ea typeface="Open Sans"/>
                <a:cs typeface="Open Sans"/>
                <a:sym typeface="Open Sans"/>
              </a:rPr>
              <a:t>Abril 2019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526844" y="636700"/>
            <a:ext cx="4334934" cy="3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Curso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organizado por la 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-ES" sz="2400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Oficina de Apoyo al Investigador</a:t>
            </a:r>
            <a:r>
              <a:rPr lang="es" sz="2400" dirty="0">
                <a:latin typeface="Comfortaa"/>
                <a:ea typeface="Comfortaa"/>
                <a:cs typeface="Comfortaa"/>
                <a:sym typeface="Comfortaa"/>
              </a:rPr>
              <a:t> de la Universidad </a:t>
            </a:r>
            <a:r>
              <a:rPr lang="es-ES" sz="2400" dirty="0">
                <a:latin typeface="Comfortaa"/>
                <a:ea typeface="Comfortaa"/>
                <a:cs typeface="Comfortaa"/>
                <a:sym typeface="Comfortaa"/>
              </a:rPr>
              <a:t>Internacional de la Rioja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10 de abril 2019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s" sz="1800" dirty="0">
                <a:latin typeface="Comfortaa"/>
                <a:ea typeface="Comfortaa"/>
                <a:cs typeface="Comfortaa"/>
                <a:sym typeface="Comfortaa"/>
              </a:rPr>
              <a:t>Curso de 10 horas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331D5D5-7566-4BA1-BC40-781C85467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27035"/>
              </p:ext>
            </p:extLst>
          </p:nvPr>
        </p:nvGraphicFramePr>
        <p:xfrm>
          <a:off x="345017" y="4053773"/>
          <a:ext cx="8444090" cy="927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801">
                  <a:extLst>
                    <a:ext uri="{9D8B030D-6E8A-4147-A177-3AD203B41FA5}">
                      <a16:colId xmlns:a16="http://schemas.microsoft.com/office/drawing/2014/main" val="95935620"/>
                    </a:ext>
                  </a:extLst>
                </a:gridCol>
                <a:gridCol w="6107289">
                  <a:extLst>
                    <a:ext uri="{9D8B030D-6E8A-4147-A177-3AD203B41FA5}">
                      <a16:colId xmlns:a16="http://schemas.microsoft.com/office/drawing/2014/main" val="4110251211"/>
                    </a:ext>
                  </a:extLst>
                </a:gridCol>
              </a:tblGrid>
              <a:tr h="927947">
                <a:tc>
                  <a:txBody>
                    <a:bodyPr/>
                    <a:lstStyle/>
                    <a:p>
                      <a:pPr algn="ctr"/>
                      <a:r>
                        <a:rPr lang="es-ES" sz="5400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b="1" dirty="0">
                          <a:latin typeface="Comfortaa" panose="020B0604020202020204" charset="0"/>
                        </a:rPr>
                        <a:t>Flexible y en continuo crecimiento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590729"/>
                  </a:ext>
                </a:extLst>
              </a:tr>
            </a:tbl>
          </a:graphicData>
        </a:graphic>
      </p:graphicFrame>
      <p:pic>
        <p:nvPicPr>
          <p:cNvPr id="4098" name="Picture 2" descr="Image result for r r tidiverse">
            <a:extLst>
              <a:ext uri="{FF2B5EF4-FFF2-40B4-BE49-F238E27FC236}">
                <a16:creationId xmlns:a16="http://schemas.microsoft.com/office/drawing/2014/main" id="{CD2874E3-F991-4FA2-9F12-D29A3D22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622"/>
            <a:ext cx="87344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081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-26330" b="26329"/>
          <a:stretch/>
        </p:blipFill>
        <p:spPr>
          <a:xfrm>
            <a:off x="161900" y="1338997"/>
            <a:ext cx="5665251" cy="24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925" y="1414650"/>
            <a:ext cx="3537950" cy="294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6025"/>
            <a:ext cx="9144001" cy="19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3863700" y="2858875"/>
            <a:ext cx="4968600" cy="43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49675" y="1385750"/>
            <a:ext cx="37452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Nature</a:t>
            </a:r>
            <a:endParaRPr sz="24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678657" y="1811491"/>
            <a:ext cx="2588798" cy="17999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Recursos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840480" y="603504"/>
            <a:ext cx="4711446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3"/>
              </a:rPr>
              <a:t>Cursos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Johns Hopkins University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4"/>
              </a:rPr>
              <a:t>R for Data Science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Hadley Wickham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5"/>
              </a:rPr>
              <a:t>Introduction to Data Science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- Rafael A. Irizarry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6"/>
              </a:rPr>
              <a:t>R Journal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Q2 JCR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kern="1200">
              <a:solidFill>
                <a:schemeClr val="tx1"/>
              </a:solidFill>
              <a:latin typeface="+mn-lt"/>
              <a:ea typeface="+mn-ea"/>
              <a:cs typeface="+mn-cs"/>
              <a:sym typeface="Open Sans"/>
            </a:endParaRP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b="1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  <a:hlinkClick r:id="rId7"/>
              </a:rPr>
              <a:t>Journal of Statistical Software</a:t>
            </a: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/>
              </a:rPr>
              <a:t> - Q1 JCR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814900" y="36880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Lanzamiento oficial de la primera versión de </a:t>
            </a:r>
            <a:r>
              <a:rPr lang="es" sz="1800" b="1" i="1"/>
              <a:t>RStudio</a:t>
            </a:r>
            <a:r>
              <a:rPr lang="es" sz="1800"/>
              <a:t>.</a:t>
            </a:r>
            <a:endParaRPr sz="1800"/>
          </a:p>
        </p:txBody>
      </p:sp>
      <p:sp>
        <p:nvSpPr>
          <p:cNvPr id="97" name="Google Shape;97;p19"/>
          <p:cNvSpPr txBox="1"/>
          <p:nvPr/>
        </p:nvSpPr>
        <p:spPr>
          <a:xfrm>
            <a:off x="5843900" y="13358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publica la primera versión beta estable de R.</a:t>
            </a:r>
            <a:endParaRPr sz="1800"/>
          </a:p>
        </p:txBody>
      </p:sp>
      <p:sp>
        <p:nvSpPr>
          <p:cNvPr id="98" name="Google Shape;98;p19"/>
          <p:cNvSpPr txBox="1"/>
          <p:nvPr/>
        </p:nvSpPr>
        <p:spPr>
          <a:xfrm>
            <a:off x="14701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R. Ihaka y R. Gentleman comienzan a desarrollar R basado en S.</a:t>
            </a:r>
            <a:endParaRPr sz="1800"/>
          </a:p>
        </p:txBody>
      </p:sp>
      <p:sp>
        <p:nvSpPr>
          <p:cNvPr id="99" name="Google Shape;99;p19"/>
          <p:cNvSpPr/>
          <p:nvPr/>
        </p:nvSpPr>
        <p:spPr>
          <a:xfrm>
            <a:off x="46565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117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1995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117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Un poco de historia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311700" y="13358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1976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656500" y="25119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656500" y="3688000"/>
            <a:ext cx="1111200" cy="998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2011</a:t>
            </a:r>
            <a:endParaRPr sz="3000" b="1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441100" y="13483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John Chambers desarrolla el lenguaje de programación S en Bell Labs.</a:t>
            </a:r>
            <a:endParaRPr sz="1800"/>
          </a:p>
        </p:txBody>
      </p:sp>
      <p:sp>
        <p:nvSpPr>
          <p:cNvPr id="107" name="Google Shape;107;p19"/>
          <p:cNvSpPr txBox="1"/>
          <p:nvPr/>
        </p:nvSpPr>
        <p:spPr>
          <a:xfrm>
            <a:off x="1470100" y="36755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M. Mächler se une y les anima a liberar el código en abierto</a:t>
            </a:r>
            <a:endParaRPr sz="1800"/>
          </a:p>
        </p:txBody>
      </p:sp>
      <p:sp>
        <p:nvSpPr>
          <p:cNvPr id="108" name="Google Shape;108;p19"/>
          <p:cNvSpPr txBox="1"/>
          <p:nvPr/>
        </p:nvSpPr>
        <p:spPr>
          <a:xfrm>
            <a:off x="5814900" y="2511900"/>
            <a:ext cx="31392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New York Times </a:t>
            </a:r>
            <a:r>
              <a:rPr lang="es" sz="1800" b="1" i="1" u="sng">
                <a:solidFill>
                  <a:schemeClr val="hlink"/>
                </a:solidFill>
                <a:hlinkClick r:id="rId3"/>
              </a:rPr>
              <a:t>se hace eco</a:t>
            </a:r>
            <a:r>
              <a:rPr lang="es" sz="1800"/>
              <a:t> del éxito y crecimiento en el uso de R.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Características de R</a:t>
            </a:r>
            <a:endParaRPr sz="24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Lenguaje de programación sin interfaz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Curva de aprendizaje alta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Actualizaciones frecuentes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modular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3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https://cloud.r-project.org/</a:t>
            </a:r>
            <a:endParaRPr sz="3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Instalando 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9611"/>
            <a:ext cx="8832299" cy="3721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 flipH="1">
            <a:off x="4718925" y="2471875"/>
            <a:ext cx="561900" cy="24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latin typeface="Open Sans"/>
                <a:ea typeface="Open Sans"/>
                <a:cs typeface="Open Sans"/>
                <a:sym typeface="Open Sans"/>
              </a:rPr>
              <a:t>Instalando R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199" cy="16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5106050" y="1722825"/>
            <a:ext cx="1760100" cy="19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85124"/>
            <a:ext cx="8839200" cy="1245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>
            <a:stCxn id="127" idx="2"/>
            <a:endCxn id="129" idx="0"/>
          </p:cNvCxnSpPr>
          <p:nvPr/>
        </p:nvCxnSpPr>
        <p:spPr>
          <a:xfrm>
            <a:off x="4571999" y="2708624"/>
            <a:ext cx="0" cy="8766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Interfaz para R libre y gratuita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Mayor número de usuarios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Actualizaciones constantes y recursos propios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https://www.rstudio.com/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es sólo para programar en R: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RMarkdown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Creación de documentos y páginas interactivas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 de versiones - GIT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759025" y="2234700"/>
            <a:ext cx="786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844575" y="1572925"/>
            <a:ext cx="4843800" cy="214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286900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Zona de trabajo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Scripts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Notas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Visualización de tablas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66545" y="773528"/>
            <a:ext cx="85206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el </a:t>
            </a:r>
            <a:r>
              <a:rPr lang="es" sz="30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material del curso </a:t>
            </a:r>
            <a:r>
              <a:rPr lang="es" sz="3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así como recursos adicionales están disponibles</a:t>
            </a:r>
            <a:endParaRPr sz="30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Image result for download">
            <a:hlinkClick r:id="rId3"/>
            <a:extLst>
              <a:ext uri="{FF2B5EF4-FFF2-40B4-BE49-F238E27FC236}">
                <a16:creationId xmlns:a16="http://schemas.microsoft.com/office/drawing/2014/main" id="{474E688C-A038-4BBB-A549-3442C48B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9" y="2370667"/>
            <a:ext cx="267335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5688375" y="1560425"/>
            <a:ext cx="2544300" cy="17229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6660975" y="2234700"/>
            <a:ext cx="5991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</a:rPr>
              <a:t>2</a:t>
            </a:r>
            <a:endParaRPr sz="4800" b="1">
              <a:solidFill>
                <a:srgbClr val="FF0000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Zona de medio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Objetos cargados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Historial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Conexiones externas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844575" y="3707825"/>
            <a:ext cx="4843800" cy="1435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174025" y="3973175"/>
            <a:ext cx="2184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Zona de ejecución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Consola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75" y="1170125"/>
            <a:ext cx="74548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5688375" y="3283350"/>
            <a:ext cx="2544300" cy="1860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6266625" y="3760800"/>
            <a:ext cx="1387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48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355175" y="19775"/>
            <a:ext cx="35454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Zona de archivos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Archivos externos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Ayuda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Visualizaciones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frase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1269800" y="3299100"/>
            <a:ext cx="6604399" cy="163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operación matemática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0" y="3545225"/>
            <a:ext cx="6593000" cy="1023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lista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8" y="3554389"/>
            <a:ext cx="7667624" cy="10144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vector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38" y="3487109"/>
            <a:ext cx="5558725" cy="1081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una matriz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772" y="2971025"/>
            <a:ext cx="4610475" cy="1597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ELEMENTOS BÁSICOS</a:t>
            </a:r>
            <a:endParaRPr sz="24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 es un objeto…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 un data frame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RStudio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275" y="2913175"/>
            <a:ext cx="6123450" cy="165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una matriz todas las columnas tienen el mismo tipo de datos, mientras que en un data frame se pueden incluir distintos tipos de datos (e.g., numérico, ordinal, etc.)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Normalmente trabajaremos con data frames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Diferencias entre data frame y matriz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ACF5C4-ED79-416C-A722-B252499E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6"/>
          <a:stretch/>
        </p:blipFill>
        <p:spPr>
          <a:xfrm>
            <a:off x="20" y="10"/>
            <a:ext cx="9143980" cy="3500193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3291227"/>
            <a:ext cx="618067" cy="52723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99303-B70D-498D-8357-030A047E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3413277"/>
            <a:ext cx="3766337" cy="11324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¿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Quién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soy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yo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y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cuánto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sé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de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este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 </a:t>
            </a:r>
            <a:r>
              <a:rPr lang="en-US" sz="2300" b="1" kern="1200" dirty="0" err="1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tema</a:t>
            </a:r>
            <a:r>
              <a:rPr lang="en-US" sz="2300" b="1" kern="1200" dirty="0">
                <a:solidFill>
                  <a:srgbClr val="FF0000"/>
                </a:solidFill>
                <a:latin typeface="Comfortaa" panose="020B0604020202020204" charset="0"/>
                <a:ea typeface="+mj-ea"/>
                <a:cs typeface="+mj-cs"/>
              </a:rPr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A1E62C-A425-4CFD-B219-F3080AA1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778" y="3307644"/>
            <a:ext cx="3646312" cy="1519767"/>
          </a:xfrm>
          <a:ln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Licenciado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Documentación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Doctor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Ciencias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Sociales</a:t>
            </a:r>
            <a:endParaRPr lang="en-US" sz="1400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5143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Investigador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Marie </a:t>
            </a:r>
            <a:r>
              <a:rPr lang="en-US" sz="1400" kern="1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Sklodowska</a:t>
            </a:r>
            <a:r>
              <a:rPr lang="en-US" sz="1400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-Curie</a:t>
            </a:r>
          </a:p>
        </p:txBody>
      </p:sp>
    </p:spTree>
    <p:extLst>
      <p:ext uri="{BB962C8B-B14F-4D97-AF65-F5344CB8AC3E}">
        <p14:creationId xmlns:p14="http://schemas.microsoft.com/office/powerpoint/2010/main" val="2627931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Comandos básicos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t="79366" r="43512"/>
          <a:stretch/>
        </p:blipFill>
        <p:spPr>
          <a:xfrm>
            <a:off x="311700" y="3327425"/>
            <a:ext cx="5958524" cy="14779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4510"/>
            <a:ext cx="9144000" cy="120981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35"/>
          <p:cNvSpPr/>
          <p:nvPr/>
        </p:nvSpPr>
        <p:spPr>
          <a:xfrm>
            <a:off x="25925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429000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84307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4695125" y="16338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04197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633525" y="3519550"/>
            <a:ext cx="226800" cy="240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Comandos básicos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67600" y="1289425"/>
            <a:ext cx="75663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510100" y="1331925"/>
            <a:ext cx="7991700" cy="17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Los elementos entrecomillados se consideran valores de tipo textual.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Si no se trata de números, y no está entrecomillado, se considera un objeto o función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75141"/>
          <a:stretch/>
        </p:blipFill>
        <p:spPr>
          <a:xfrm>
            <a:off x="510100" y="3380549"/>
            <a:ext cx="85206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52365"/>
          <a:stretch/>
        </p:blipFill>
        <p:spPr>
          <a:xfrm>
            <a:off x="510100" y="4258050"/>
            <a:ext cx="6177875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Funciones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37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7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Funciones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38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8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822"/>
            <a:ext cx="8520600" cy="230385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4" name="Google Shape;264;p39"/>
          <p:cNvSpPr txBox="1"/>
          <p:nvPr/>
        </p:nvSpPr>
        <p:spPr>
          <a:xfrm>
            <a:off x="4644125" y="3896700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2.  as.data.frame() - Convierte el objeto en un data frame</a:t>
            </a:r>
            <a:endParaRPr sz="2400" b="1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Funciones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4505875" y="2465475"/>
            <a:ext cx="4326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1.  cbind() - Une una serie de objetos en columnas</a:t>
            </a:r>
            <a:endParaRPr sz="2400"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rbind() - Une filas</a:t>
            </a:r>
            <a:endParaRPr sz="2400" b="1" i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 rot="10800000" flipH="1">
            <a:off x="3926825" y="2097150"/>
            <a:ext cx="807600" cy="1410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9"/>
          <p:cNvSpPr/>
          <p:nvPr/>
        </p:nvSpPr>
        <p:spPr>
          <a:xfrm>
            <a:off x="4732575" y="1757000"/>
            <a:ext cx="3528300" cy="340200"/>
          </a:xfrm>
          <a:prstGeom prst="bracketPair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" name="Google Shape;269;p39"/>
          <p:cNvCxnSpPr/>
          <p:nvPr/>
        </p:nvCxnSpPr>
        <p:spPr>
          <a:xfrm>
            <a:off x="1955375" y="2097075"/>
            <a:ext cx="1827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9"/>
          <p:cNvSpPr/>
          <p:nvPr/>
        </p:nvSpPr>
        <p:spPr>
          <a:xfrm>
            <a:off x="3825750" y="1757000"/>
            <a:ext cx="4619100" cy="340200"/>
          </a:xfrm>
          <a:prstGeom prst="bracketPai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Información sobre funciones y ayuda dentro de RStudio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&gt;?cbind()			&gt;??cbind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Font typeface="Open Sans"/>
              <a:buAutoNum type="arabicPeriod"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Ayuda en la web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r how to </a:t>
            </a:r>
            <a:r>
              <a:rPr lang="es" sz="2400" i="1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[función a realizar]</a:t>
            </a:r>
            <a:endParaRPr sz="2400" i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Kit de ayuda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Kit de ayuda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50" y="1152472"/>
            <a:ext cx="5658551" cy="3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Stackoverflow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El lugar para 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preguntarle a la 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comunidad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Parte IV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Acceso e instalación de paquetes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Importación de sets de datos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Visualización de datos - ggplot2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mfortaa"/>
              <a:buAutoNum type="arabicPeriod"/>
            </a:pPr>
            <a:r>
              <a:rPr lang="es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Análisis estadístico y regresiones en R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</a:rPr>
              <a:t>Visualizaciones y regresiones en 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 descentralizado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comunidad crea sus propios paquetes que se van adhiriendo de manera modular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Cada paquete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tiene su propia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versión y debe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actualizarse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52296"/>
          <a:stretch/>
        </p:blipFill>
        <p:spPr>
          <a:xfrm>
            <a:off x="3557525" y="2689850"/>
            <a:ext cx="5586475" cy="24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Acceso e instalación de paquetes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Normalmente, los paquetes finalizados se suben a </a:t>
            </a: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CRAN - </a:t>
            </a: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https://cran.r-project.org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pueden descargar directamente desde R con el siguiente comando: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&gt;install.packages(</a:t>
            </a:r>
            <a:r>
              <a:rPr lang="es" sz="2400">
                <a:solidFill>
                  <a:srgbClr val="274E1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“nombre_del_paquete”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b="1" dirty="0">
                <a:solidFill>
                  <a:srgbClr val="000000"/>
                </a:solidFill>
              </a:rPr>
              <a:t> 1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Presentación</a:t>
            </a:r>
            <a:endParaRPr sz="1800" dirty="0">
              <a:solidFill>
                <a:srgbClr val="000000"/>
              </a:solidFill>
            </a:endParaRPr>
          </a:p>
          <a:p>
            <a:pPr indent="-342900"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¿Qué es y por qué R?</a:t>
            </a:r>
            <a:endParaRPr sz="1800" dirty="0">
              <a:solidFill>
                <a:srgbClr val="000000"/>
              </a:solidFill>
            </a:endParaRP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Instalación y toma de contacto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Importación de datos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solidFill>
                  <a:srgbClr val="000000"/>
                </a:solidFill>
              </a:rPr>
              <a:t>PARTE</a:t>
            </a:r>
            <a:r>
              <a:rPr lang="es" sz="3000" dirty="0">
                <a:solidFill>
                  <a:srgbClr val="000000"/>
                </a:solidFill>
              </a:rPr>
              <a:t> </a:t>
            </a:r>
            <a:r>
              <a:rPr lang="es" sz="3000" b="1" dirty="0">
                <a:solidFill>
                  <a:srgbClr val="000000"/>
                </a:solidFill>
              </a:rPr>
              <a:t>2</a:t>
            </a:r>
            <a:endParaRPr sz="3000"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El uso de paquetes y librerías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 err="1">
                <a:solidFill>
                  <a:srgbClr val="000000"/>
                </a:solidFill>
              </a:rPr>
              <a:t>Intro</a:t>
            </a:r>
            <a:r>
              <a:rPr lang="es-ES" sz="1800" dirty="0">
                <a:solidFill>
                  <a:srgbClr val="000000"/>
                </a:solidFill>
              </a:rPr>
              <a:t> al paquete </a:t>
            </a:r>
            <a:r>
              <a:rPr lang="es-ES" sz="1800" i="1" dirty="0">
                <a:solidFill>
                  <a:srgbClr val="000000"/>
                </a:solidFill>
              </a:rPr>
              <a:t>ggplot2</a:t>
            </a:r>
            <a:endParaRPr sz="1800" i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-ES" sz="1800" dirty="0">
                <a:solidFill>
                  <a:srgbClr val="000000"/>
                </a:solidFill>
              </a:rPr>
              <a:t>Análisis descriptivo y visualización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 sz="1800" dirty="0">
                <a:solidFill>
                  <a:srgbClr val="000000"/>
                </a:solidFill>
              </a:rPr>
              <a:t>Puesta en común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75" y="0"/>
            <a:ext cx="61290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11284"/>
          <a:stretch/>
        </p:blipFill>
        <p:spPr>
          <a:xfrm>
            <a:off x="1480875" y="1017725"/>
            <a:ext cx="618225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4469350" y="1473150"/>
            <a:ext cx="1335900" cy="151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Importación de set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6" y="1017725"/>
            <a:ext cx="8229651" cy="40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/>
          <p:nvPr/>
        </p:nvSpPr>
        <p:spPr>
          <a:xfrm>
            <a:off x="3370750" y="3820175"/>
            <a:ext cx="2621700" cy="49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87" y="1691025"/>
            <a:ext cx="7695825" cy="2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>
            <a:hlinkClick r:id="rId4"/>
          </p:cNvPr>
          <p:cNvSpPr txBox="1"/>
          <p:nvPr/>
        </p:nvSpPr>
        <p:spPr>
          <a:xfrm>
            <a:off x="5717775" y="4781450"/>
            <a:ext cx="332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http://r4ds.had.co.nz/explore-intro.html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4555450" y="1972500"/>
            <a:ext cx="1398300" cy="186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t="6050"/>
          <a:stretch/>
        </p:blipFill>
        <p:spPr>
          <a:xfrm>
            <a:off x="1031338" y="0"/>
            <a:ext cx="7081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2084875"/>
            <a:ext cx="4074550" cy="2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" name="Google Shape;35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25" y="2232300"/>
            <a:ext cx="4513775" cy="27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 de los paquetes básicos R contiene varios con comandos para la visualización de resultados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Diagrama de dispersión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hist()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Caja y bigotes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boxplot()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{graphics}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50" y="2199700"/>
            <a:ext cx="4362950" cy="2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paquete de gráficos más extendido y empleado actualmente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 creador, Hadley Wickham, CEO de RStudio es autor de los paquetes más populares en la actualidad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Numerosos paquetes de visualización están basados a su vez en </a:t>
            </a:r>
            <a:r>
              <a:rPr lang="es" sz="24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ggplot2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caracteriza por emplear la </a:t>
            </a:r>
            <a:r>
              <a:rPr lang="es" sz="24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gramática de gráficos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una forma intuitiva de crear gráficas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8225A2-0BAC-4A2F-ABFA-FCBD206A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Presentación</a:t>
            </a: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br>
              <a:rPr lang="es-ES" sz="2800" dirty="0"/>
            </a:br>
            <a:r>
              <a:rPr lang="es-ES" sz="1600" dirty="0"/>
              <a:t>PARTE I</a:t>
            </a:r>
            <a:endParaRPr lang="es-ES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FEDC2F-B559-4B2D-B691-5751A37A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988" y="0"/>
            <a:ext cx="61000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9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Algunos ejemplos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2009950"/>
            <a:ext cx="4096521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375" y="2009950"/>
            <a:ext cx="2558950" cy="2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5">
            <a:alphaModFix/>
          </a:blip>
          <a:srcRect r="7140"/>
          <a:stretch/>
        </p:blipFill>
        <p:spPr>
          <a:xfrm>
            <a:off x="5817325" y="2009950"/>
            <a:ext cx="3326676" cy="25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Cheat sheet</a:t>
            </a:r>
            <a:endParaRPr sz="24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3229938" y="1184450"/>
            <a:ext cx="2684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Descárgala aquí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8752"/>
          <a:stretch/>
        </p:blipFill>
        <p:spPr>
          <a:xfrm>
            <a:off x="414750" y="1871150"/>
            <a:ext cx="8314476" cy="3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geom_point(mapping = aes(x = displ, y = hwy))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mpg) +</a:t>
            </a:r>
            <a:endParaRPr b="1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 del código por capas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&gt;ggplot(data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mpg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+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geom_point(mapping = aes(x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displ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y = </a:t>
            </a:r>
            <a:r>
              <a:rPr lang="es" b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hwy</a:t>
            </a:r>
            <a:r>
              <a:rPr lang="es" b="1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1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Primera capa: 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coordenadas y definición de set de datos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➔"/>
            </a:pPr>
            <a:r>
              <a:rPr lang="es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Segunda capa:</a:t>
            </a: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Tipo de gráfico y variables a mostrar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Visualización de datos - </a:t>
            </a:r>
            <a:r>
              <a:rPr lang="es" b="1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{ggplot2}</a:t>
            </a:r>
            <a:endParaRPr b="1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3483100" y="2022450"/>
            <a:ext cx="449400" cy="38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60"/>
          <p:cNvCxnSpPr>
            <a:stCxn id="411" idx="6"/>
            <a:endCxn id="413" idx="1"/>
          </p:cNvCxnSpPr>
          <p:nvPr/>
        </p:nvCxnSpPr>
        <p:spPr>
          <a:xfrm>
            <a:off x="3932500" y="2215950"/>
            <a:ext cx="711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3" name="Google Shape;413;p60"/>
          <p:cNvSpPr txBox="1"/>
          <p:nvPr/>
        </p:nvSpPr>
        <p:spPr>
          <a:xfrm>
            <a:off x="4644100" y="1953750"/>
            <a:ext cx="4188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 añadir nuevas capas</a:t>
            </a:r>
            <a:endParaRPr sz="2400"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¿Cobran todos los técnicos de la empresa X un salario similar?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8" y="2364325"/>
            <a:ext cx="7968075" cy="2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/>
          <p:nvPr/>
        </p:nvSpPr>
        <p:spPr>
          <a:xfrm>
            <a:off x="711600" y="3782725"/>
            <a:ext cx="3870000" cy="2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26" y="2024725"/>
            <a:ext cx="4907150" cy="3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histograma nos permite ver rápidamente si la distribución es normal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Otra opción es comparar la distribución por cuantiles reales con los teóricos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76" y="2159775"/>
            <a:ext cx="4870049" cy="2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de Shapiro-Wilk de normalidad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shapiro.test()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Test de normalidad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76" y="2735050"/>
            <a:ext cx="6198625" cy="16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Qué es y por qué merece la pena aprenderlo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principios básicos para aprender a programar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Paquetes de interés para la visualización de datos y para el análisis estadístico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Recursos y consejos para buscar ayuda y seguir con la formación en R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del salario de directivos y técnicos 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(catlab= 3 y 1)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t.test()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Contraste de hipótesis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00" y="2609200"/>
            <a:ext cx="7382401" cy="2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Análisis estadísticos - </a:t>
            </a:r>
            <a:r>
              <a:rPr lang="es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ANOVA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 de salarios entre las tres categorías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aov(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var1 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 </a:t>
            </a:r>
            <a:r>
              <a:rPr lang="e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var2</a:t>
            </a: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Nota: </a:t>
            </a: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permite visualizar distintos resultados. Debes asignarle un objeto. Después, prueba resumiendo los resultados o creando un gráfico: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summary()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plot()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1" name="Google Shape;46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6" y="2172250"/>
            <a:ext cx="4434675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96" y="2180144"/>
            <a:ext cx="4434674" cy="274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9" name="Google Shape;46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650" y="2075925"/>
            <a:ext cx="5602700" cy="2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¿Influye la renta en la esperanza de vida de los países europeos? ¿Y la inflación?</a:t>
            </a: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8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6" name="Google Shape;47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Regresiones y correlaciones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50" y="2072375"/>
            <a:ext cx="5224900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estadístico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Conocimiento pormenorizado de las técnicas de análisis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aplicación de técnicas de análisis avanzadas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¿Qué </a:t>
            </a:r>
            <a:r>
              <a:rPr lang="es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NO </a:t>
            </a:r>
            <a:r>
              <a:rPr lang="es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aprenderéis en este curso?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Lenguaje estadístico R</a:t>
            </a:r>
            <a:endParaRPr sz="2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 realizar cualquier tipo de análisis estadístico con R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Conocer todas las características del lenguaje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Programar en R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0000"/>
      </a:accent1>
      <a:accent2>
        <a:srgbClr val="FFC000"/>
      </a:accent2>
      <a:accent3>
        <a:srgbClr val="00B050"/>
      </a:accent3>
      <a:accent4>
        <a:srgbClr val="0070C0"/>
      </a:accent4>
      <a:accent5>
        <a:srgbClr val="7030A0"/>
      </a:accent5>
      <a:accent6>
        <a:srgbClr val="3F3F3F"/>
      </a:accent6>
      <a:hlink>
        <a:srgbClr val="FF000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1455</Words>
  <Application>Microsoft Office PowerPoint</Application>
  <PresentationFormat>Presentación en pantalla (16:9)</PresentationFormat>
  <Paragraphs>315</Paragraphs>
  <Slides>74</Slides>
  <Notes>65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1" baseType="lpstr">
      <vt:lpstr>Calibri</vt:lpstr>
      <vt:lpstr>Comfortaa</vt:lpstr>
      <vt:lpstr>Source Code Pro</vt:lpstr>
      <vt:lpstr>Arial</vt:lpstr>
      <vt:lpstr>Wingdings</vt:lpstr>
      <vt:lpstr>Open Sans</vt:lpstr>
      <vt:lpstr>Simple Light</vt:lpstr>
      <vt:lpstr>Introducción al análisis estadístico en Ciencias Sociales con </vt:lpstr>
      <vt:lpstr>Introducción al análisis estadístico en Ciencias Sociales con R  Versión 2.0 Abril 2019</vt:lpstr>
      <vt:lpstr>Presentación de PowerPoint</vt:lpstr>
      <vt:lpstr>¿Quién soy yo y cuánto sé de este tema?</vt:lpstr>
      <vt:lpstr>Agenda</vt:lpstr>
      <vt:lpstr>Presentación          PARTE I</vt:lpstr>
      <vt:lpstr>¿Qué aprenderéis en este curso?</vt:lpstr>
      <vt:lpstr>¿Qué NO aprenderéis en este curso?</vt:lpstr>
      <vt:lpstr>¿Qué NO aprenderéis en este curso?</vt:lpstr>
      <vt:lpstr>Presentación de PowerPoint</vt:lpstr>
      <vt:lpstr>Contenidos</vt:lpstr>
      <vt:lpstr>¿Qué es R y por qué?  1. Por qué R  2. Un poco de historia  3. R y RStudio  4. Comandos básicos      PARTE I</vt:lpstr>
      <vt:lpstr>Por qué R</vt:lpstr>
      <vt:lpstr>Razones por las que vale la pena aprender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ejemplos</vt:lpstr>
      <vt:lpstr>Algunos ejemplos</vt:lpstr>
      <vt:lpstr>Recursos</vt:lpstr>
      <vt:lpstr>Un poco de historia</vt:lpstr>
      <vt:lpstr>R</vt:lpstr>
      <vt:lpstr>Instalando R</vt:lpstr>
      <vt:lpstr>Instalando R</vt:lpstr>
      <vt:lpstr>RStudio</vt:lpstr>
      <vt:lpstr>RStudio</vt:lpstr>
      <vt:lpstr>RStudio</vt:lpstr>
      <vt:lpstr>RStudio</vt:lpstr>
      <vt:lpstr>RStudio</vt:lpstr>
      <vt:lpstr>RStudio</vt:lpstr>
      <vt:lpstr>RStudio</vt:lpstr>
      <vt:lpstr>RStudio</vt:lpstr>
      <vt:lpstr>RStudio</vt:lpstr>
      <vt:lpstr>RStudio</vt:lpstr>
      <vt:lpstr>RStudio</vt:lpstr>
      <vt:lpstr>Diferencias entre data frame y matriz</vt:lpstr>
      <vt:lpstr>Comandos básicos</vt:lpstr>
      <vt:lpstr>Comandos básicos</vt:lpstr>
      <vt:lpstr>Funciones</vt:lpstr>
      <vt:lpstr>Funciones</vt:lpstr>
      <vt:lpstr>Funciones</vt:lpstr>
      <vt:lpstr>Kit de ayuda</vt:lpstr>
      <vt:lpstr>Kit de ayuda</vt:lpstr>
      <vt:lpstr>Parte IV</vt:lpstr>
      <vt:lpstr>Acceso e instalación de paquetes</vt:lpstr>
      <vt:lpstr>Acceso e instalación de paquetes</vt:lpstr>
      <vt:lpstr>Presentación de PowerPoint</vt:lpstr>
      <vt:lpstr>Importación de set de datos</vt:lpstr>
      <vt:lpstr>Importación de set de datos</vt:lpstr>
      <vt:lpstr>Visualización de datos </vt:lpstr>
      <vt:lpstr>Visualización de datos</vt:lpstr>
      <vt:lpstr>Presentación de PowerPoint</vt:lpstr>
      <vt:lpstr>Visualización de datos - {graphics}</vt:lpstr>
      <vt:lpstr>Visualización de datos - {graphics}</vt:lpstr>
      <vt:lpstr>Visualización de datos - {graphics}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Visualización de datos - {ggplot2}</vt:lpstr>
      <vt:lpstr>Análisis estadísticos - Test de normalidad</vt:lpstr>
      <vt:lpstr>Análisis estadísticos - Test de normalidad</vt:lpstr>
      <vt:lpstr>Análisis estadísticos - Test de normalidad</vt:lpstr>
      <vt:lpstr>Análisis estadísticos - Test de normalidad</vt:lpstr>
      <vt:lpstr>Análisis estadísticos - Contraste de hipótesis</vt:lpstr>
      <vt:lpstr>Análisis estadísticos - ANOVA</vt:lpstr>
      <vt:lpstr>Regresiones y correlaciones</vt:lpstr>
      <vt:lpstr>Regresiones y correlaciones</vt:lpstr>
      <vt:lpstr>Regresiones y correlaciones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análisis estadístico en Ciencias Sociales con </dc:title>
  <dc:creator>Nicolas</dc:creator>
  <cp:lastModifiedBy>Nicolas</cp:lastModifiedBy>
  <cp:revision>8</cp:revision>
  <dcterms:created xsi:type="dcterms:W3CDTF">2019-04-01T15:48:38Z</dcterms:created>
  <dcterms:modified xsi:type="dcterms:W3CDTF">2019-04-01T17:13:26Z</dcterms:modified>
</cp:coreProperties>
</file>